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59" r:id="rId8"/>
    <p:sldId id="260" r:id="rId9"/>
    <p:sldId id="350" r:id="rId10"/>
    <p:sldId id="351" r:id="rId11"/>
    <p:sldId id="352" r:id="rId12"/>
    <p:sldId id="353" r:id="rId13"/>
    <p:sldId id="354" r:id="rId14"/>
    <p:sldId id="355" r:id="rId15"/>
    <p:sldId id="356" r:id="rId16"/>
    <p:sldId id="264" r:id="rId17"/>
    <p:sldId id="357" r:id="rId18"/>
    <p:sldId id="265" r:id="rId19"/>
    <p:sldId id="266" r:id="rId20"/>
    <p:sldId id="267" r:id="rId21"/>
    <p:sldId id="278" r:id="rId22"/>
    <p:sldId id="279" r:id="rId23"/>
    <p:sldId id="280" r:id="rId24"/>
    <p:sldId id="281" r:id="rId25"/>
    <p:sldId id="282" r:id="rId26"/>
    <p:sldId id="283" r:id="rId27"/>
    <p:sldId id="284" r:id="rId28"/>
    <p:sldId id="285" r:id="rId29"/>
    <p:sldId id="286" r:id="rId30"/>
    <p:sldId id="358" r:id="rId31"/>
    <p:sldId id="372" r:id="rId32"/>
    <p:sldId id="359" r:id="rId33"/>
    <p:sldId id="360" r:id="rId34"/>
    <p:sldId id="361" r:id="rId35"/>
    <p:sldId id="301" r:id="rId36"/>
    <p:sldId id="303" r:id="rId37"/>
    <p:sldId id="362" r:id="rId38"/>
    <p:sldId id="363" r:id="rId39"/>
    <p:sldId id="364" r:id="rId40"/>
    <p:sldId id="365" r:id="rId41"/>
    <p:sldId id="366" r:id="rId42"/>
    <p:sldId id="367" r:id="rId43"/>
    <p:sldId id="368" r:id="rId44"/>
    <p:sldId id="369" r:id="rId45"/>
    <p:sldId id="370" r:id="rId46"/>
    <p:sldId id="371" r:id="rId47"/>
    <p:sldId id="291" r:id="rId48"/>
    <p:sldId id="293" r:id="rId49"/>
    <p:sldId id="295" r:id="rId50"/>
    <p:sldId id="297" r:id="rId51"/>
    <p:sldId id="298" r:id="rId52"/>
    <p:sldId id="326" r:id="rId53"/>
    <p:sldId id="327" r:id="rId54"/>
    <p:sldId id="328" r:id="rId55"/>
    <p:sldId id="329" r:id="rId56"/>
    <p:sldId id="330" r:id="rId57"/>
    <p:sldId id="331" r:id="rId58"/>
    <p:sldId id="332" r:id="rId59"/>
    <p:sldId id="333" r:id="rId60"/>
    <p:sldId id="334" r:id="rId61"/>
    <p:sldId id="340" r:id="rId62"/>
    <p:sldId id="341" r:id="rId63"/>
    <p:sldId id="342" r:id="rId64"/>
    <p:sldId id="343" r:id="rId65"/>
    <p:sldId id="344" r:id="rId66"/>
    <p:sldId id="345" r:id="rId67"/>
    <p:sldId id="346" r:id="rId68"/>
    <p:sldId id="347" r:id="rId69"/>
    <p:sldId id="348"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6" autoAdjust="0"/>
    <p:restoredTop sz="94660"/>
  </p:normalViewPr>
  <p:slideViewPr>
    <p:cSldViewPr>
      <p:cViewPr varScale="1">
        <p:scale>
          <a:sx n="86" d="100"/>
          <a:sy n="86" d="100"/>
        </p:scale>
        <p:origin x="-150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3/22/2013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376B4B0-8570-4F9C-BD53-222B1BBA186D}" type="datetimeFigureOut">
              <a:rPr lang="en-US" smtClean="0"/>
              <a:pPr/>
              <a:t>3/22/2013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1CDF112-F096-417F-B4FF-327DE060B2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War</a:t>
            </a:r>
            <a:endParaRPr lang="en-US" dirty="0"/>
          </a:p>
        </p:txBody>
      </p:sp>
      <p:sp>
        <p:nvSpPr>
          <p:cNvPr id="3" name="Subtitle 2"/>
          <p:cNvSpPr>
            <a:spLocks noGrp="1"/>
          </p:cNvSpPr>
          <p:nvPr>
            <p:ph type="subTitle" idx="1"/>
          </p:nvPr>
        </p:nvSpPr>
        <p:spPr/>
        <p:txBody>
          <a:bodyPr/>
          <a:lstStyle/>
          <a:p>
            <a:r>
              <a:rPr lang="en-US" dirty="0" smtClean="0"/>
              <a:t>Chapter 20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Some International Peace Efforts</a:t>
            </a:r>
          </a:p>
          <a:p>
            <a:pPr lvl="1"/>
            <a:r>
              <a:rPr lang="en-US" dirty="0" smtClean="0"/>
              <a:t>Red Cross</a:t>
            </a:r>
          </a:p>
          <a:p>
            <a:pPr lvl="1"/>
            <a:r>
              <a:rPr lang="en-US" dirty="0" smtClean="0"/>
              <a:t>International Telegraph Union</a:t>
            </a:r>
          </a:p>
          <a:p>
            <a:pPr lvl="1"/>
            <a:r>
              <a:rPr lang="en-US" dirty="0" smtClean="0"/>
              <a:t>Universal Postal Union</a:t>
            </a:r>
          </a:p>
          <a:p>
            <a:pPr lvl="1"/>
            <a:r>
              <a:rPr lang="en-US" dirty="0" smtClean="0"/>
              <a:t>Standard system of weights &amp; measures</a:t>
            </a:r>
          </a:p>
          <a:p>
            <a:pPr lvl="1"/>
            <a:r>
              <a:rPr lang="en-US" dirty="0" smtClean="0"/>
              <a:t>Pan American Union</a:t>
            </a:r>
          </a:p>
          <a:p>
            <a:pPr lvl="1"/>
            <a:r>
              <a:rPr lang="en-US" dirty="0" smtClean="0"/>
              <a:t>Revival of the Olympic Games 1896</a:t>
            </a:r>
          </a:p>
          <a:p>
            <a:pPr lvl="1"/>
            <a:r>
              <a:rPr lang="en-US" dirty="0" smtClean="0"/>
              <a:t>Nobel Peace Prize</a:t>
            </a:r>
          </a:p>
          <a:p>
            <a:pPr lvl="1"/>
            <a:r>
              <a:rPr lang="en-US" dirty="0" smtClean="0"/>
              <a:t>Carnegie’s Peace Palace @ The Hague</a:t>
            </a: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Reasons to Fear War (James 4:1)</a:t>
            </a:r>
            <a:br>
              <a:rPr lang="en-US" dirty="0" smtClean="0"/>
            </a:br>
            <a:endParaRPr lang="en-US" dirty="0"/>
          </a:p>
        </p:txBody>
      </p:sp>
      <p:sp>
        <p:nvSpPr>
          <p:cNvPr id="3" name="Content Placeholder 2"/>
          <p:cNvSpPr>
            <a:spLocks noGrp="1"/>
          </p:cNvSpPr>
          <p:nvPr>
            <p:ph idx="1"/>
          </p:nvPr>
        </p:nvSpPr>
        <p:spPr/>
        <p:txBody>
          <a:bodyPr/>
          <a:lstStyle/>
          <a:p>
            <a:pPr lvl="1"/>
            <a:r>
              <a:rPr lang="en-US" sz="3200" b="1" dirty="0" smtClean="0"/>
              <a:t>Extreme Nationalism </a:t>
            </a:r>
            <a:r>
              <a:rPr lang="en-US" sz="3200" dirty="0" smtClean="0"/>
              <a:t>– others 	inferior</a:t>
            </a:r>
          </a:p>
          <a:p>
            <a:pPr lvl="1"/>
            <a:r>
              <a:rPr lang="en-US" sz="3200" b="1" dirty="0" smtClean="0"/>
              <a:t>Militarism</a:t>
            </a:r>
            <a:r>
              <a:rPr lang="en-US" sz="3200" dirty="0" smtClean="0"/>
              <a:t> – glorified war, national 	glory</a:t>
            </a:r>
          </a:p>
          <a:p>
            <a:pPr lvl="1"/>
            <a:r>
              <a:rPr lang="en-US" sz="3200" b="1" dirty="0" smtClean="0"/>
              <a:t>Imperialism</a:t>
            </a:r>
            <a:r>
              <a:rPr lang="en-US" sz="3200" dirty="0" smtClean="0"/>
              <a:t> – competition for 	colonies</a:t>
            </a:r>
          </a:p>
          <a:p>
            <a:pPr lvl="1"/>
            <a:r>
              <a:rPr lang="en-US" sz="3200" b="1" dirty="0" smtClean="0"/>
              <a:t>Rival Alliances </a:t>
            </a:r>
            <a:r>
              <a:rPr lang="en-US" sz="3200" dirty="0" smtClean="0"/>
              <a:t>– defense pacts</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Toward War</a:t>
            </a:r>
            <a:endParaRPr lang="en-US" dirty="0"/>
          </a:p>
        </p:txBody>
      </p:sp>
      <p:sp>
        <p:nvSpPr>
          <p:cNvPr id="3" name="Content Placeholder 2"/>
          <p:cNvSpPr>
            <a:spLocks noGrp="1"/>
          </p:cNvSpPr>
          <p:nvPr>
            <p:ph idx="1"/>
          </p:nvPr>
        </p:nvSpPr>
        <p:spPr/>
        <p:txBody>
          <a:bodyPr/>
          <a:lstStyle/>
          <a:p>
            <a:r>
              <a:rPr lang="en-US" dirty="0" smtClean="0"/>
              <a:t>Bismarck – helped to unify Germany (1870).</a:t>
            </a:r>
          </a:p>
          <a:p>
            <a:r>
              <a:rPr lang="en-US" dirty="0" smtClean="0"/>
              <a:t>Keep France from rising after defeat in Franco-Prussian War</a:t>
            </a:r>
          </a:p>
          <a:p>
            <a:r>
              <a:rPr lang="en-US" dirty="0" smtClean="0"/>
              <a:t>Several alliances formed and reshaped between 1873 and 1877.  </a:t>
            </a:r>
          </a:p>
          <a:p>
            <a:r>
              <a:rPr lang="en-US" dirty="0" smtClean="0"/>
              <a:t>Germany &amp; Austria-Hungary</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Toward War</a:t>
            </a:r>
            <a:endParaRPr lang="en-US" dirty="0"/>
          </a:p>
        </p:txBody>
      </p:sp>
      <p:sp>
        <p:nvSpPr>
          <p:cNvPr id="3" name="Content Placeholder 2"/>
          <p:cNvSpPr>
            <a:spLocks noGrp="1"/>
          </p:cNvSpPr>
          <p:nvPr>
            <p:ph idx="1"/>
          </p:nvPr>
        </p:nvSpPr>
        <p:spPr/>
        <p:txBody>
          <a:bodyPr/>
          <a:lstStyle/>
          <a:p>
            <a:r>
              <a:rPr lang="en-US" dirty="0" smtClean="0"/>
              <a:t>Kaiser Wilhelm II of Germany – proud, arrogant</a:t>
            </a:r>
          </a:p>
          <a:p>
            <a:r>
              <a:rPr lang="en-US" dirty="0" smtClean="0"/>
              <a:t>Forced Bismarck to resign as chancellor</a:t>
            </a:r>
          </a:p>
          <a:p>
            <a:r>
              <a:rPr lang="en-US" dirty="0" smtClean="0"/>
              <a:t>Heightened Europe’s tensions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Toward War</a:t>
            </a:r>
            <a:endParaRPr lang="en-US" dirty="0"/>
          </a:p>
        </p:txBody>
      </p:sp>
      <p:sp>
        <p:nvSpPr>
          <p:cNvPr id="3" name="Content Placeholder 2"/>
          <p:cNvSpPr>
            <a:spLocks noGrp="1"/>
          </p:cNvSpPr>
          <p:nvPr>
            <p:ph idx="1"/>
          </p:nvPr>
        </p:nvSpPr>
        <p:spPr/>
        <p:txBody>
          <a:bodyPr>
            <a:normAutofit lnSpcReduction="10000"/>
          </a:bodyPr>
          <a:lstStyle/>
          <a:p>
            <a:r>
              <a:rPr lang="en-US" dirty="0" smtClean="0"/>
              <a:t>Kaiser Wilhelm’s mistakes:</a:t>
            </a:r>
          </a:p>
          <a:p>
            <a:pPr lvl="1"/>
            <a:r>
              <a:rPr lang="en-US" dirty="0" smtClean="0"/>
              <a:t>1. Allowed the reinsurance Treaty with Russia to expire, leading to an alliance between Russia and France.</a:t>
            </a:r>
          </a:p>
          <a:p>
            <a:pPr lvl="1"/>
            <a:r>
              <a:rPr lang="en-US" dirty="0" smtClean="0"/>
              <a:t>2. Antagonize Britain by threatening her naval domination, interfering with her colonies in Africa.</a:t>
            </a:r>
          </a:p>
          <a:p>
            <a:pPr lvl="1"/>
            <a:r>
              <a:rPr lang="en-US" dirty="0" smtClean="0"/>
              <a:t>This antagonism led to a British-French alliance called the Entente Cordiale.</a:t>
            </a:r>
          </a:p>
          <a:p>
            <a:pPr lvl="1"/>
            <a:r>
              <a:rPr lang="en-US" dirty="0" smtClean="0"/>
              <a:t>The Russia joined them to form the Triple Entente (Britain, France, Russia)</a:t>
            </a:r>
          </a:p>
          <a:p>
            <a:pPr lvl="1"/>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Powder Keg of Europe</a:t>
            </a:r>
            <a:endParaRPr lang="en-US" dirty="0"/>
          </a:p>
        </p:txBody>
      </p:sp>
      <p:sp>
        <p:nvSpPr>
          <p:cNvPr id="3" name="Content Placeholder 2"/>
          <p:cNvSpPr>
            <a:spLocks noGrp="1"/>
          </p:cNvSpPr>
          <p:nvPr>
            <p:ph idx="1"/>
          </p:nvPr>
        </p:nvSpPr>
        <p:spPr/>
        <p:txBody>
          <a:bodyPr/>
          <a:lstStyle/>
          <a:p>
            <a:r>
              <a:rPr lang="en-US" dirty="0" smtClean="0"/>
              <a:t>German attempts to control Morocco</a:t>
            </a:r>
          </a:p>
          <a:p>
            <a:r>
              <a:rPr lang="en-US" dirty="0" smtClean="0"/>
              <a:t>Balkans independent of Turkey but fought each other</a:t>
            </a:r>
          </a:p>
          <a:p>
            <a:r>
              <a:rPr lang="en-US" dirty="0" smtClean="0"/>
              <a:t>Austria-Hungary didn’t like the instability on her border and actually wanted possession of the Balkans.</a:t>
            </a:r>
          </a:p>
          <a:p>
            <a:r>
              <a:rPr lang="en-US" dirty="0" smtClean="0"/>
              <a:t>Russia intervened to protect their “</a:t>
            </a:r>
            <a:r>
              <a:rPr lang="en-US" dirty="0" err="1" smtClean="0"/>
              <a:t>slavic</a:t>
            </a:r>
            <a:r>
              <a:rPr lang="en-US" dirty="0" smtClean="0"/>
              <a:t>” brothers the Balkans.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Catalyst: Assassination</a:t>
            </a:r>
            <a:endParaRPr lang="en-US" dirty="0"/>
          </a:p>
        </p:txBody>
      </p:sp>
      <p:sp>
        <p:nvSpPr>
          <p:cNvPr id="3" name="Content Placeholder 2"/>
          <p:cNvSpPr>
            <a:spLocks noGrp="1"/>
          </p:cNvSpPr>
          <p:nvPr>
            <p:ph idx="1"/>
          </p:nvPr>
        </p:nvSpPr>
        <p:spPr/>
        <p:txBody>
          <a:bodyPr>
            <a:noAutofit/>
          </a:bodyPr>
          <a:lstStyle/>
          <a:p>
            <a:r>
              <a:rPr lang="en-US" sz="4000" dirty="0" smtClean="0"/>
              <a:t>The Assassination of Archduke Franz Ferdinand and Duchess Sophie of Austria by a Serbian nationalist on June 28, 1914 was the spark that started The Great War.</a:t>
            </a:r>
            <a:endParaRPr lang="en-US" sz="4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Archduke Franz Ferdinand &amp; Sophie</a:t>
            </a:r>
            <a:endParaRPr lang="en-US" dirty="0"/>
          </a:p>
        </p:txBody>
      </p:sp>
      <p:pic>
        <p:nvPicPr>
          <p:cNvPr id="4" name="Content Placeholder 3" descr="archduke Franz Ferdinand and Sophie.jpg"/>
          <p:cNvPicPr>
            <a:picLocks noGrp="1" noChangeAspect="1"/>
          </p:cNvPicPr>
          <p:nvPr>
            <p:ph idx="1"/>
          </p:nvPr>
        </p:nvPicPr>
        <p:blipFill>
          <a:blip r:embed="rId2" cstate="print"/>
          <a:stretch>
            <a:fillRect/>
          </a:stretch>
        </p:blipFill>
        <p:spPr>
          <a:xfrm>
            <a:off x="1905000" y="533400"/>
            <a:ext cx="5039608" cy="448439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a:t>
            </a:r>
            <a:endParaRPr lang="en-US" dirty="0"/>
          </a:p>
        </p:txBody>
      </p:sp>
      <p:sp>
        <p:nvSpPr>
          <p:cNvPr id="3" name="Content Placeholder 2"/>
          <p:cNvSpPr>
            <a:spLocks noGrp="1"/>
          </p:cNvSpPr>
          <p:nvPr>
            <p:ph idx="1"/>
          </p:nvPr>
        </p:nvSpPr>
        <p:spPr/>
        <p:txBody>
          <a:bodyPr/>
          <a:lstStyle/>
          <a:p>
            <a:r>
              <a:rPr lang="en-US" dirty="0" smtClean="0"/>
              <a:t>10,000,000 killed.</a:t>
            </a:r>
          </a:p>
          <a:p>
            <a:r>
              <a:rPr lang="en-US" dirty="0" smtClean="0"/>
              <a:t>6,000,000 crippled for life.</a:t>
            </a:r>
          </a:p>
          <a:p>
            <a:endParaRPr lang="en-US" dirty="0" smtClean="0"/>
          </a:p>
          <a:p>
            <a:endParaRPr lang="en-US" dirty="0" smtClean="0"/>
          </a:p>
          <a:p>
            <a:endParaRPr lang="en-US" dirty="0" smtClean="0"/>
          </a:p>
          <a:p>
            <a:endParaRPr lang="en-US" dirty="0" smtClean="0"/>
          </a:p>
          <a:p>
            <a:r>
              <a:rPr lang="en-US" dirty="0" smtClean="0"/>
              <a:t>…and the bitterness that led to yet another conflict.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5400" dirty="0" smtClean="0"/>
              <a:t>Central Powers</a:t>
            </a:r>
          </a:p>
          <a:p>
            <a:pPr lvl="1"/>
            <a:r>
              <a:rPr lang="en-US" sz="5400" dirty="0" smtClean="0"/>
              <a:t>Germany</a:t>
            </a:r>
          </a:p>
          <a:p>
            <a:pPr lvl="1"/>
            <a:r>
              <a:rPr lang="en-US" sz="5400" dirty="0" smtClean="0"/>
              <a:t>Austria</a:t>
            </a:r>
            <a:endParaRPr lang="en-US"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Queen Victoria 1837-1901</a:t>
            </a:r>
            <a:endParaRPr lang="en-US" dirty="0"/>
          </a:p>
        </p:txBody>
      </p:sp>
      <p:pic>
        <p:nvPicPr>
          <p:cNvPr id="4" name="Content Placeholder 3" descr="Queen Victoria.jpg"/>
          <p:cNvPicPr>
            <a:picLocks noGrp="1" noChangeAspect="1"/>
          </p:cNvPicPr>
          <p:nvPr>
            <p:ph idx="1"/>
          </p:nvPr>
        </p:nvPicPr>
        <p:blipFill>
          <a:blip r:embed="rId2" cstate="print"/>
          <a:stretch>
            <a:fillRect/>
          </a:stretch>
        </p:blipFill>
        <p:spPr>
          <a:xfrm>
            <a:off x="3694906" y="1352550"/>
            <a:ext cx="1800225" cy="25431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5400" dirty="0" smtClean="0"/>
              <a:t>Allies</a:t>
            </a:r>
          </a:p>
          <a:p>
            <a:pPr lvl="1"/>
            <a:r>
              <a:rPr lang="en-US" sz="5400" dirty="0" smtClean="0"/>
              <a:t>France</a:t>
            </a:r>
          </a:p>
          <a:p>
            <a:pPr lvl="1"/>
            <a:r>
              <a:rPr lang="en-US" sz="5400" dirty="0" smtClean="0"/>
              <a:t>Britain</a:t>
            </a:r>
          </a:p>
          <a:p>
            <a:pPr lvl="1"/>
            <a:r>
              <a:rPr lang="en-US" sz="5400" dirty="0" smtClean="0"/>
              <a:t>Russia</a:t>
            </a:r>
            <a:endParaRPr lang="en-US" sz="5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Austria blamed the Serbian government for the assassination.</a:t>
            </a:r>
          </a:p>
          <a:p>
            <a:r>
              <a:rPr lang="en-US" dirty="0" smtClean="0"/>
              <a:t>Ultimatum: Austria demanded that Serbia submit to its rule.</a:t>
            </a:r>
          </a:p>
          <a:p>
            <a:r>
              <a:rPr lang="en-US" dirty="0" smtClean="0"/>
              <a:t>Serbia agreed, but Austria declared war on Serbia on July 28, 1914.</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Russia mobilized its military (July 30) to keep Austria from taking over the Balkan states. </a:t>
            </a:r>
          </a:p>
          <a:p>
            <a:r>
              <a:rPr lang="en-US" i="1" dirty="0" smtClean="0"/>
              <a:t>The region takes its name from the </a:t>
            </a:r>
            <a:r>
              <a:rPr lang="en-US" i="1" u="sng" dirty="0" smtClean="0"/>
              <a:t>Balkan Mountains</a:t>
            </a:r>
            <a:r>
              <a:rPr lang="en-US" i="1" dirty="0" smtClean="0">
                <a:solidFill>
                  <a:schemeClr val="bg2">
                    <a:lumMod val="10000"/>
                  </a:schemeClr>
                </a:solidFill>
              </a:rPr>
              <a:t>, which run through the center of </a:t>
            </a:r>
            <a:r>
              <a:rPr lang="en-US" i="1" u="sng" dirty="0" smtClean="0">
                <a:solidFill>
                  <a:schemeClr val="bg2">
                    <a:lumMod val="10000"/>
                  </a:schemeClr>
                </a:solidFill>
              </a:rPr>
              <a:t>Bulgaria</a:t>
            </a:r>
            <a:r>
              <a:rPr lang="en-US" i="1" dirty="0" smtClean="0">
                <a:solidFill>
                  <a:schemeClr val="bg2">
                    <a:lumMod val="10000"/>
                  </a:schemeClr>
                </a:solidFill>
              </a:rPr>
              <a:t> into eastern </a:t>
            </a:r>
            <a:r>
              <a:rPr lang="en-US" i="1" u="sng" dirty="0" smtClean="0">
                <a:solidFill>
                  <a:schemeClr val="bg2">
                    <a:lumMod val="10000"/>
                  </a:schemeClr>
                </a:solidFill>
              </a:rPr>
              <a:t>Serbia</a:t>
            </a:r>
            <a:r>
              <a:rPr lang="en-US" i="1" dirty="0" smtClean="0"/>
              <a:t>.</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E Europe 1913.jpg"/>
          <p:cNvPicPr>
            <a:picLocks noGrp="1" noChangeAspect="1"/>
          </p:cNvPicPr>
          <p:nvPr>
            <p:ph idx="1"/>
          </p:nvPr>
        </p:nvPicPr>
        <p:blipFill>
          <a:blip r:embed="rId2" cstate="print"/>
          <a:stretch>
            <a:fillRect/>
          </a:stretch>
        </p:blipFill>
        <p:spPr>
          <a:xfrm>
            <a:off x="2855789" y="530225"/>
            <a:ext cx="3478459" cy="4187825"/>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Austria’s ally GERMANY declared war on Russia. August 1, 1914</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Russia and France had a mutual security pact, promising to protect one another if attacked.</a:t>
            </a:r>
          </a:p>
          <a:p>
            <a:r>
              <a:rPr lang="en-US" dirty="0" smtClean="0"/>
              <a:t>Germany demanded to know France’s intentions in the matter since France’s ally was at war with Germany.</a:t>
            </a:r>
          </a:p>
          <a:p>
            <a:r>
              <a:rPr lang="en-US" dirty="0" smtClean="0"/>
              <a:t>The French mobilized their troops because they were afraid of the German military buildup.  (They share a border.)</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Germany felt France’s move was one of aggression and declared war on FRANCE.  August 3, 1914</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BRITAIN had signed a treaty promising to protect BELGIUM’S neutrality.</a:t>
            </a:r>
          </a:p>
          <a:p>
            <a:r>
              <a:rPr lang="en-US" dirty="0" smtClean="0"/>
              <a:t>Germany pushed its way through Belgium to attack France. August 5, 1914</a:t>
            </a:r>
          </a:p>
          <a:p>
            <a:r>
              <a:rPr lang="en-US" dirty="0" smtClean="0"/>
              <a:t>Britain intervened to help the Belgians and entered the war.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 Serbian guy kills Archduke of Austria. 7/23</a:t>
            </a:r>
          </a:p>
          <a:p>
            <a:r>
              <a:rPr lang="en-US" dirty="0" smtClean="0"/>
              <a:t>2. </a:t>
            </a:r>
            <a:r>
              <a:rPr lang="en-US" b="1" dirty="0" smtClean="0"/>
              <a:t>Austria decl. war on Serbia</a:t>
            </a:r>
            <a:r>
              <a:rPr lang="en-US" dirty="0" smtClean="0"/>
              <a:t>. 7/28</a:t>
            </a:r>
          </a:p>
          <a:p>
            <a:r>
              <a:rPr lang="en-US" dirty="0" smtClean="0"/>
              <a:t>3. Russia mobilizes troops. 7/30</a:t>
            </a:r>
          </a:p>
          <a:p>
            <a:r>
              <a:rPr lang="en-US" dirty="0" smtClean="0"/>
              <a:t>4. </a:t>
            </a:r>
            <a:r>
              <a:rPr lang="en-US" b="1" dirty="0" smtClean="0"/>
              <a:t>Germany decl. war on Russia</a:t>
            </a:r>
            <a:r>
              <a:rPr lang="en-US" dirty="0" smtClean="0"/>
              <a:t>. 8/1</a:t>
            </a:r>
          </a:p>
          <a:p>
            <a:r>
              <a:rPr lang="en-US" dirty="0" smtClean="0"/>
              <a:t>5. Russian-French security pact.</a:t>
            </a:r>
          </a:p>
          <a:p>
            <a:r>
              <a:rPr lang="en-US" dirty="0" smtClean="0"/>
              <a:t>6. France mobilizes troops. </a:t>
            </a:r>
          </a:p>
          <a:p>
            <a:r>
              <a:rPr lang="en-US" dirty="0" smtClean="0"/>
              <a:t>7. </a:t>
            </a:r>
            <a:r>
              <a:rPr lang="en-US" b="1" dirty="0" smtClean="0"/>
              <a:t>Germany decl. war on France</a:t>
            </a:r>
            <a:r>
              <a:rPr lang="en-US" dirty="0" smtClean="0"/>
              <a:t>. 8/3</a:t>
            </a:r>
          </a:p>
          <a:p>
            <a:r>
              <a:rPr lang="en-US" dirty="0" smtClean="0"/>
              <a:t>8. Britain treaty to defend Belgium.</a:t>
            </a:r>
          </a:p>
          <a:p>
            <a:r>
              <a:rPr lang="en-US" dirty="0" smtClean="0"/>
              <a:t>9. Germans enters Belgium to attack France. 	8/5 </a:t>
            </a:r>
          </a:p>
          <a:p>
            <a:r>
              <a:rPr lang="en-US" dirty="0" smtClean="0"/>
              <a:t>10. Britain enters war to help Belgium.</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Why was Austria’s declaration of war on Serbia a turning point in history?</a:t>
            </a:r>
          </a:p>
          <a:p>
            <a:r>
              <a:rPr lang="en-US" dirty="0" smtClean="0"/>
              <a:t>What other options were available to Austria?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Kaiser Wilhelm of Germany was her grandson.</a:t>
            </a:r>
          </a:p>
          <a:p>
            <a:endParaRPr lang="en-US" dirty="0" smtClean="0"/>
          </a:p>
        </p:txBody>
      </p:sp>
      <p:pic>
        <p:nvPicPr>
          <p:cNvPr id="4" name="Picture 3" descr="Kaiser Wilhelm II.jpg"/>
          <p:cNvPicPr>
            <a:picLocks noChangeAspect="1"/>
          </p:cNvPicPr>
          <p:nvPr/>
        </p:nvPicPr>
        <p:blipFill>
          <a:blip r:embed="rId2" cstate="print"/>
          <a:stretch>
            <a:fillRect/>
          </a:stretch>
        </p:blipFill>
        <p:spPr>
          <a:xfrm>
            <a:off x="3276600" y="1524000"/>
            <a:ext cx="2743200" cy="38608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Two-Front War</a:t>
            </a:r>
            <a:endParaRPr lang="en-US" dirty="0"/>
          </a:p>
        </p:txBody>
      </p:sp>
      <p:sp>
        <p:nvSpPr>
          <p:cNvPr id="3" name="Content Placeholder 2"/>
          <p:cNvSpPr>
            <a:spLocks noGrp="1"/>
          </p:cNvSpPr>
          <p:nvPr>
            <p:ph idx="1"/>
          </p:nvPr>
        </p:nvSpPr>
        <p:spPr>
          <a:xfrm>
            <a:off x="502920" y="530352"/>
            <a:ext cx="8183880" cy="4727448"/>
          </a:xfrm>
        </p:spPr>
        <p:txBody>
          <a:bodyPr>
            <a:normAutofit/>
          </a:bodyPr>
          <a:lstStyle/>
          <a:p>
            <a:r>
              <a:rPr lang="en-US" dirty="0" smtClean="0"/>
              <a:t>War in the West – </a:t>
            </a:r>
          </a:p>
          <a:p>
            <a:pPr lvl="1"/>
            <a:r>
              <a:rPr lang="en-US" dirty="0" smtClean="0"/>
              <a:t>Germans attack France through neutral Belgium.  </a:t>
            </a:r>
          </a:p>
          <a:p>
            <a:pPr lvl="1"/>
            <a:r>
              <a:rPr lang="en-US" dirty="0" smtClean="0"/>
              <a:t>The troops build trenches and neither side gains or loses much ground. (maps page 525)</a:t>
            </a:r>
          </a:p>
          <a:p>
            <a:pPr lvl="1"/>
            <a:endParaRPr lang="en-US" dirty="0" smtClean="0"/>
          </a:p>
          <a:p>
            <a:pPr lvl="1"/>
            <a:r>
              <a:rPr lang="en-US" dirty="0" err="1" smtClean="0"/>
              <a:t>Schlieffen</a:t>
            </a:r>
            <a:r>
              <a:rPr lang="en-US" dirty="0" smtClean="0"/>
              <a:t> Plan – Germany would try to avoid a two-front war by attacking France by marching through neutral Belgium.</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 Two-Front War</a:t>
            </a:r>
            <a:endParaRPr lang="en-US" dirty="0"/>
          </a:p>
        </p:txBody>
      </p:sp>
      <p:sp>
        <p:nvSpPr>
          <p:cNvPr id="3" name="Content Placeholder 2"/>
          <p:cNvSpPr>
            <a:spLocks noGrp="1"/>
          </p:cNvSpPr>
          <p:nvPr>
            <p:ph idx="1"/>
          </p:nvPr>
        </p:nvSpPr>
        <p:spPr/>
        <p:txBody>
          <a:bodyPr/>
          <a:lstStyle/>
          <a:p>
            <a:r>
              <a:rPr lang="en-US" dirty="0" smtClean="0"/>
              <a:t>War in the East – </a:t>
            </a:r>
          </a:p>
          <a:p>
            <a:pPr lvl="1"/>
            <a:r>
              <a:rPr lang="en-US" dirty="0" smtClean="0"/>
              <a:t>Germans v. Russians. Russians not industrialized and can’t supply troops. </a:t>
            </a:r>
          </a:p>
          <a:p>
            <a:pPr lvl="1"/>
            <a:r>
              <a:rPr lang="en-US" dirty="0" smtClean="0"/>
              <a:t>Ottoman warzone. British enter to hold straits.</a:t>
            </a:r>
          </a:p>
          <a:p>
            <a:pPr lvl="1"/>
            <a:r>
              <a:rPr lang="en-US" dirty="0" smtClean="0"/>
              <a:t>Bulgarians and Turks fight with Germans.</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Course of the War</a:t>
            </a:r>
            <a:endParaRPr lang="en-US" dirty="0"/>
          </a:p>
        </p:txBody>
      </p:sp>
      <p:sp>
        <p:nvSpPr>
          <p:cNvPr id="3" name="Content Placeholder 2"/>
          <p:cNvSpPr>
            <a:spLocks noGrp="1"/>
          </p:cNvSpPr>
          <p:nvPr>
            <p:ph idx="1"/>
          </p:nvPr>
        </p:nvSpPr>
        <p:spPr/>
        <p:txBody>
          <a:bodyPr/>
          <a:lstStyle/>
          <a:p>
            <a:r>
              <a:rPr lang="en-US" dirty="0" smtClean="0"/>
              <a:t>Western Front – </a:t>
            </a:r>
          </a:p>
          <a:p>
            <a:pPr lvl="1"/>
            <a:r>
              <a:rPr lang="en-US" dirty="0" smtClean="0"/>
              <a:t>A stalemate in trench warfare.</a:t>
            </a:r>
          </a:p>
          <a:p>
            <a:pPr lvl="1"/>
            <a:r>
              <a:rPr lang="en-US" dirty="0" smtClean="0"/>
              <a:t>War of attrition.</a:t>
            </a:r>
          </a:p>
          <a:p>
            <a:pPr lvl="1">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Course of the War</a:t>
            </a:r>
            <a:endParaRPr lang="en-US" dirty="0"/>
          </a:p>
        </p:txBody>
      </p:sp>
      <p:sp>
        <p:nvSpPr>
          <p:cNvPr id="3" name="Content Placeholder 2"/>
          <p:cNvSpPr>
            <a:spLocks noGrp="1"/>
          </p:cNvSpPr>
          <p:nvPr>
            <p:ph idx="1"/>
          </p:nvPr>
        </p:nvSpPr>
        <p:spPr/>
        <p:txBody>
          <a:bodyPr/>
          <a:lstStyle/>
          <a:p>
            <a:r>
              <a:rPr lang="en-US" dirty="0" smtClean="0"/>
              <a:t>Italy started neutral, then joined the Allies, mostly in order to gain more territory.</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Weapons of War</a:t>
            </a:r>
            <a:endParaRPr lang="en-US" dirty="0"/>
          </a:p>
        </p:txBody>
      </p:sp>
      <p:sp>
        <p:nvSpPr>
          <p:cNvPr id="3" name="Content Placeholder 2"/>
          <p:cNvSpPr>
            <a:spLocks noGrp="1"/>
          </p:cNvSpPr>
          <p:nvPr>
            <p:ph idx="1"/>
          </p:nvPr>
        </p:nvSpPr>
        <p:spPr/>
        <p:txBody>
          <a:bodyPr>
            <a:normAutofit lnSpcReduction="10000"/>
          </a:bodyPr>
          <a:lstStyle/>
          <a:p>
            <a:r>
              <a:rPr lang="en-US" dirty="0" smtClean="0"/>
              <a:t>Machine guns</a:t>
            </a:r>
          </a:p>
          <a:p>
            <a:r>
              <a:rPr lang="en-US" dirty="0" smtClean="0"/>
              <a:t>Flame throwers</a:t>
            </a:r>
          </a:p>
          <a:p>
            <a:r>
              <a:rPr lang="en-US" dirty="0" smtClean="0"/>
              <a:t>Poisonous gas-filled artillery shells</a:t>
            </a:r>
          </a:p>
          <a:p>
            <a:r>
              <a:rPr lang="en-US" dirty="0" smtClean="0"/>
              <a:t>Gas masks and gas detection devices</a:t>
            </a:r>
          </a:p>
          <a:p>
            <a:r>
              <a:rPr lang="en-US" dirty="0" smtClean="0"/>
              <a:t>“Big Bertha” guns – range 80 miles</a:t>
            </a:r>
          </a:p>
          <a:p>
            <a:r>
              <a:rPr lang="en-US" dirty="0" smtClean="0"/>
              <a:t>Tanks</a:t>
            </a:r>
          </a:p>
          <a:p>
            <a:r>
              <a:rPr lang="en-US" dirty="0" smtClean="0"/>
              <a:t>Airplanes</a:t>
            </a:r>
          </a:p>
          <a:p>
            <a:r>
              <a:rPr lang="en-US" dirty="0" smtClean="0"/>
              <a:t>Zeppelins</a:t>
            </a:r>
          </a:p>
          <a:p>
            <a:r>
              <a:rPr lang="en-US" dirty="0" smtClean="0"/>
              <a:t>U-Boats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at Sea</a:t>
            </a:r>
            <a:endParaRPr lang="en-US" dirty="0"/>
          </a:p>
        </p:txBody>
      </p:sp>
      <p:sp>
        <p:nvSpPr>
          <p:cNvPr id="3" name="Content Placeholder 2"/>
          <p:cNvSpPr>
            <a:spLocks noGrp="1"/>
          </p:cNvSpPr>
          <p:nvPr>
            <p:ph idx="1"/>
          </p:nvPr>
        </p:nvSpPr>
        <p:spPr/>
        <p:txBody>
          <a:bodyPr>
            <a:normAutofit/>
          </a:bodyPr>
          <a:lstStyle/>
          <a:p>
            <a:r>
              <a:rPr lang="en-US" sz="3600" dirty="0" smtClean="0"/>
              <a:t>The British blockade Germany to prevent war goods from getting to Germany.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response to the British blockade, Germany deploys its u-boats. (</a:t>
            </a:r>
            <a:r>
              <a:rPr lang="en-US" dirty="0" err="1" smtClean="0"/>
              <a:t>unterseeboot</a:t>
            </a:r>
            <a:r>
              <a:rPr lang="en-US" dirty="0" smtClean="0"/>
              <a:t>) </a:t>
            </a:r>
            <a:endParaRPr lang="en-US" dirty="0"/>
          </a:p>
        </p:txBody>
      </p:sp>
      <p:pic>
        <p:nvPicPr>
          <p:cNvPr id="4" name="Picture 3" descr="Uboat-Class-XI.jpg.jpg"/>
          <p:cNvPicPr>
            <a:picLocks noChangeAspect="1"/>
          </p:cNvPicPr>
          <p:nvPr/>
        </p:nvPicPr>
        <p:blipFill>
          <a:blip r:embed="rId2" cstate="print"/>
          <a:stretch>
            <a:fillRect/>
          </a:stretch>
        </p:blipFill>
        <p:spPr>
          <a:xfrm>
            <a:off x="1600200" y="2133600"/>
            <a:ext cx="5754512" cy="3884296"/>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No ships can enter the “war zone” around Britain without threat of being sunk.</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Typically, before a warship would attack, it would give a warning to the passengers to abandon ship.</a:t>
            </a:r>
          </a:p>
          <a:p>
            <a:endParaRPr lang="en-US" dirty="0" smtClean="0"/>
          </a:p>
          <a:p>
            <a:r>
              <a:rPr lang="en-US" dirty="0" smtClean="0"/>
              <a:t>A submarine would lose its element of surprise and become vulnerable to attack itself, so submarines wouldn’t give warnings.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Germany had taken out ads in the </a:t>
            </a:r>
            <a:r>
              <a:rPr lang="en-US" i="1" dirty="0" smtClean="0"/>
              <a:t>New York Times</a:t>
            </a:r>
            <a:r>
              <a:rPr lang="en-US" dirty="0" smtClean="0"/>
              <a:t> warning Americans NOT to travel on British ships or in the waters around Britain.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King George V of England was her grandson.</a:t>
            </a:r>
          </a:p>
          <a:p>
            <a:endParaRPr lang="en-US" dirty="0"/>
          </a:p>
        </p:txBody>
      </p:sp>
      <p:pic>
        <p:nvPicPr>
          <p:cNvPr id="4" name="Picture 3" descr="king george v.jpg"/>
          <p:cNvPicPr>
            <a:picLocks noChangeAspect="1"/>
          </p:cNvPicPr>
          <p:nvPr/>
        </p:nvPicPr>
        <p:blipFill>
          <a:blip r:embed="rId2" cstate="print"/>
          <a:stretch>
            <a:fillRect/>
          </a:stretch>
        </p:blipFill>
        <p:spPr>
          <a:xfrm>
            <a:off x="3048000" y="1295400"/>
            <a:ext cx="2667000" cy="37338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sitania.jpg"/>
          <p:cNvPicPr>
            <a:picLocks noGrp="1" noChangeAspect="1"/>
          </p:cNvPicPr>
          <p:nvPr>
            <p:ph idx="1"/>
          </p:nvPr>
        </p:nvPicPr>
        <p:blipFill>
          <a:blip r:embed="rId2" cstate="print"/>
          <a:stretch>
            <a:fillRect/>
          </a:stretch>
        </p:blipFill>
        <p:spPr>
          <a:xfrm>
            <a:off x="4343400" y="685800"/>
            <a:ext cx="3290207" cy="2362200"/>
          </a:xfrm>
        </p:spPr>
      </p:pic>
      <p:pic>
        <p:nvPicPr>
          <p:cNvPr id="5" name="Picture 4" descr="lusitania-warning305x543.gif"/>
          <p:cNvPicPr>
            <a:picLocks noChangeAspect="1"/>
          </p:cNvPicPr>
          <p:nvPr/>
        </p:nvPicPr>
        <p:blipFill>
          <a:blip r:embed="rId3" cstate="print"/>
          <a:stretch>
            <a:fillRect/>
          </a:stretch>
        </p:blipFill>
        <p:spPr>
          <a:xfrm>
            <a:off x="1219200" y="762000"/>
            <a:ext cx="2905125" cy="5172075"/>
          </a:xfrm>
          <a:prstGeom prst="rect">
            <a:avLst/>
          </a:prstGeom>
        </p:spPr>
      </p:pic>
      <p:pic>
        <p:nvPicPr>
          <p:cNvPr id="6" name="Picture 5" descr="Lest we forget lusitania.jpg"/>
          <p:cNvPicPr>
            <a:picLocks noChangeAspect="1"/>
          </p:cNvPicPr>
          <p:nvPr/>
        </p:nvPicPr>
        <p:blipFill>
          <a:blip r:embed="rId4" cstate="print"/>
          <a:stretch>
            <a:fillRect/>
          </a:stretch>
        </p:blipFill>
        <p:spPr>
          <a:xfrm>
            <a:off x="4572000" y="3124200"/>
            <a:ext cx="3810000" cy="28575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 German u-boat sunk a passenger liner.</a:t>
            </a:r>
          </a:p>
          <a:p>
            <a:r>
              <a:rPr lang="en-US" dirty="0" smtClean="0"/>
              <a:t>1,198 passengers and crew perished as the </a:t>
            </a:r>
            <a:r>
              <a:rPr lang="en-US" i="1" dirty="0" smtClean="0"/>
              <a:t>Lusitania</a:t>
            </a:r>
            <a:r>
              <a:rPr lang="en-US" dirty="0" smtClean="0"/>
              <a:t> went down, including 128 Americans on May 1, 1915.</a:t>
            </a:r>
          </a:p>
          <a:p>
            <a:r>
              <a:rPr lang="en-US" dirty="0" smtClean="0"/>
              <a:t>The sinking caused the Germans to lose support in the United States.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Germany said that they had attacked the </a:t>
            </a:r>
            <a:r>
              <a:rPr lang="en-US" i="1" dirty="0" smtClean="0"/>
              <a:t>Lusitania </a:t>
            </a:r>
            <a:r>
              <a:rPr lang="en-US" dirty="0" smtClean="0"/>
              <a:t>in self-defense because it was carrying munitions to the Allies to be used against Germany.</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cargo manifest shows that the </a:t>
            </a:r>
            <a:r>
              <a:rPr lang="en-US" i="1" dirty="0" smtClean="0"/>
              <a:t>Lusitania</a:t>
            </a:r>
            <a:r>
              <a:rPr lang="en-US" dirty="0" smtClean="0"/>
              <a:t> was carrying ammunition, powder, shrapnel, rifles, etc. </a:t>
            </a:r>
            <a:endParaRPr lang="en-US" dirty="0"/>
          </a:p>
        </p:txBody>
      </p:sp>
      <p:pic>
        <p:nvPicPr>
          <p:cNvPr id="4" name="Picture 3" descr="shellcrate.jpg"/>
          <p:cNvPicPr>
            <a:picLocks noChangeAspect="1"/>
          </p:cNvPicPr>
          <p:nvPr/>
        </p:nvPicPr>
        <p:blipFill>
          <a:blip r:embed="rId2" cstate="print"/>
          <a:stretch>
            <a:fillRect/>
          </a:stretch>
        </p:blipFill>
        <p:spPr>
          <a:xfrm>
            <a:off x="2905125" y="2252662"/>
            <a:ext cx="3333750" cy="2352675"/>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Under pressure of the British blockade, Germany declared </a:t>
            </a:r>
            <a:r>
              <a:rPr lang="en-US" b="1" dirty="0" smtClean="0"/>
              <a:t>unrestricted submarine warfare</a:t>
            </a:r>
            <a:r>
              <a:rPr lang="en-US" dirty="0" smtClean="0"/>
              <a:t>: they would attack ANY vessel in the war zone without warning.</a:t>
            </a:r>
          </a:p>
          <a:p>
            <a:endParaRPr lang="en-US" dirty="0" smtClean="0"/>
          </a:p>
          <a:p>
            <a:r>
              <a:rPr lang="en-US" dirty="0" smtClean="0"/>
              <a:t>Wilson broke off diplomatic relations with Germany on Feb. 3, 1917.</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Zimmerman Telegraph</a:t>
            </a:r>
            <a:endParaRPr lang="en-US" dirty="0"/>
          </a:p>
        </p:txBody>
      </p:sp>
      <p:sp>
        <p:nvSpPr>
          <p:cNvPr id="3" name="Content Placeholder 2"/>
          <p:cNvSpPr>
            <a:spLocks noGrp="1"/>
          </p:cNvSpPr>
          <p:nvPr>
            <p:ph idx="1"/>
          </p:nvPr>
        </p:nvSpPr>
        <p:spPr/>
        <p:txBody>
          <a:bodyPr/>
          <a:lstStyle/>
          <a:p>
            <a:pPr>
              <a:buNone/>
            </a:pPr>
            <a:r>
              <a:rPr lang="en-US" dirty="0" smtClean="0"/>
              <a:t>British intelligence agents intercepted a telegraph from German Foreign Minister Arthur Zimmerman to the Mexican government to enlist  their aid in Germany’s war effort.</a:t>
            </a:r>
          </a:p>
          <a:p>
            <a:pPr>
              <a:buNone/>
            </a:pPr>
            <a:r>
              <a:rPr lang="en-US" dirty="0" smtClean="0"/>
              <a:t>Zimmerman promised Texas, New Mexico, and Arizona to Mexico if it agreed to join the Central Powers.</a:t>
            </a:r>
          </a:p>
          <a:p>
            <a:pPr>
              <a:buNone/>
            </a:pPr>
            <a:r>
              <a:rPr lang="en-US" dirty="0" smtClean="0"/>
              <a:t>The U.S. was outraged. (March 1, 1917)</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Enters the War</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The Germans sink 4 unarmed American merchant vessels. (mid-March)</a:t>
            </a:r>
          </a:p>
          <a:p>
            <a:r>
              <a:rPr lang="en-US" dirty="0" smtClean="0"/>
              <a:t>Wilson asked Congress to declare war on Germany.  They did so and Wilson signed it on </a:t>
            </a:r>
            <a:r>
              <a:rPr lang="en-US" b="1" dirty="0" smtClean="0"/>
              <a:t>April 6, 1917</a:t>
            </a:r>
            <a:r>
              <a:rPr lang="en-US" dirty="0" smtClean="0"/>
              <a:t>.</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Propaganda</a:t>
            </a:r>
            <a:endParaRPr lang="en-US" dirty="0"/>
          </a:p>
        </p:txBody>
      </p:sp>
      <p:sp>
        <p:nvSpPr>
          <p:cNvPr id="3" name="Subtitle 2"/>
          <p:cNvSpPr>
            <a:spLocks noGrp="1"/>
          </p:cNvSpPr>
          <p:nvPr>
            <p:ph type="subTitle" idx="1"/>
          </p:nvPr>
        </p:nvSpPr>
        <p:spPr/>
        <p:txBody>
          <a:bodyPr/>
          <a:lstStyle/>
          <a:p>
            <a:r>
              <a:rPr lang="en-US" dirty="0" smtClean="0"/>
              <a:t>In World War I</a:t>
            </a:r>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838200"/>
            <a:ext cx="44958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762001"/>
            <a:ext cx="4495799" cy="476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Czar Nicholas of Russia was her grandson-in-law (married to her granddaughter Alexandra)</a:t>
            </a:r>
          </a:p>
          <a:p>
            <a:endParaRPr lang="en-US" dirty="0"/>
          </a:p>
        </p:txBody>
      </p:sp>
      <p:pic>
        <p:nvPicPr>
          <p:cNvPr id="4" name="Picture 3" descr="Czar Nick &amp; George V.jpg"/>
          <p:cNvPicPr>
            <a:picLocks noChangeAspect="1"/>
          </p:cNvPicPr>
          <p:nvPr/>
        </p:nvPicPr>
        <p:blipFill>
          <a:blip r:embed="rId2" cstate="print"/>
          <a:stretch>
            <a:fillRect/>
          </a:stretch>
        </p:blipFill>
        <p:spPr>
          <a:xfrm>
            <a:off x="1905000" y="2209800"/>
            <a:ext cx="1866900" cy="2447925"/>
          </a:xfrm>
          <a:prstGeom prst="rect">
            <a:avLst/>
          </a:prstGeom>
        </p:spPr>
      </p:pic>
      <p:pic>
        <p:nvPicPr>
          <p:cNvPr id="5" name="Picture 4" descr="Czar and Czarina.jpg"/>
          <p:cNvPicPr>
            <a:picLocks noChangeAspect="1"/>
          </p:cNvPicPr>
          <p:nvPr/>
        </p:nvPicPr>
        <p:blipFill>
          <a:blip r:embed="rId3" cstate="print"/>
          <a:stretch>
            <a:fillRect/>
          </a:stretch>
        </p:blipFill>
        <p:spPr>
          <a:xfrm>
            <a:off x="4876800" y="2057400"/>
            <a:ext cx="2087880" cy="260985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667000" y="590550"/>
            <a:ext cx="3810000" cy="567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667000" y="666750"/>
            <a:ext cx="38100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Wilson’s Fourteen Points</a:t>
            </a:r>
            <a:endParaRPr lang="en-US" dirty="0"/>
          </a:p>
        </p:txBody>
      </p:sp>
      <p:sp>
        <p:nvSpPr>
          <p:cNvPr id="3" name="Content Placeholder 2"/>
          <p:cNvSpPr>
            <a:spLocks noGrp="1"/>
          </p:cNvSpPr>
          <p:nvPr>
            <p:ph idx="1"/>
          </p:nvPr>
        </p:nvSpPr>
        <p:spPr/>
        <p:txBody>
          <a:bodyPr/>
          <a:lstStyle/>
          <a:p>
            <a:r>
              <a:rPr lang="en-US" dirty="0" smtClean="0"/>
              <a:t>Wilson’s goal was for a lasting peace, a “war to end all wars.”</a:t>
            </a:r>
          </a:p>
          <a:p>
            <a:r>
              <a:rPr lang="en-US" dirty="0" smtClean="0"/>
              <a:t>He proposed his Fourteen Points to bring about this peace.</a:t>
            </a:r>
          </a:p>
          <a:p>
            <a:r>
              <a:rPr lang="en-US" dirty="0" smtClean="0"/>
              <a:t>They included freedom of the seas, open diplomacy (no secrets), self-government for the people of Central Europe, and a League of Nations.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American Expeditionary Force marched through Paris on July 4, 1917.</a:t>
            </a:r>
          </a:p>
          <a:p>
            <a:r>
              <a:rPr lang="en-US" dirty="0" smtClean="0"/>
              <a:t>It was not too soon for the Europeans.</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Bolshevik’s had overthrown the Czar in Russia and established a communist government there.</a:t>
            </a:r>
          </a:p>
          <a:p>
            <a:r>
              <a:rPr lang="en-US" dirty="0" smtClean="0"/>
              <a:t>Their leader, Vladimir </a:t>
            </a:r>
            <a:r>
              <a:rPr lang="en-US" dirty="0" err="1" smtClean="0"/>
              <a:t>Iliych</a:t>
            </a:r>
            <a:r>
              <a:rPr lang="en-US" dirty="0" smtClean="0"/>
              <a:t> Lenin negotiated a peace deal with Germany in early 1918.</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With the Russians out of the war, the Germans were able to move all their men and war machines to the Western Front to fight the remaining Allies.</a:t>
            </a:r>
          </a:p>
          <a:p>
            <a:endParaRPr lang="en-US" dirty="0" smtClean="0"/>
          </a:p>
          <a:p>
            <a:r>
              <a:rPr lang="en-US" dirty="0" smtClean="0"/>
              <a:t>Also, French troops, sick of the war, had mutinied in the spring of 1917.</a:t>
            </a:r>
          </a:p>
          <a:p>
            <a:endParaRPr lang="en-US" dirty="0" smtClean="0"/>
          </a:p>
          <a:p>
            <a:r>
              <a:rPr lang="en-US" dirty="0" smtClean="0"/>
              <a:t>The British and French were on the verge of collapse.</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million-man U.S. force arrived under General John J. “Black Jack” Pershing and became the critical factor in the Allied Victory.</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German commander Erich von Ludendorff launched a full offensive against the British and French, knowing the Americans were coming.</a:t>
            </a:r>
          </a:p>
          <a:p>
            <a:r>
              <a:rPr lang="en-US" dirty="0" smtClean="0"/>
              <a:t>The Germans made a great advance but were unable to break the British who were reinforced by recent American arrivals.</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Brits and Americans stopped the Germans at Chateau-Thierry and Belleau Wood.</a:t>
            </a:r>
          </a:p>
          <a:p>
            <a:r>
              <a:rPr lang="en-US" dirty="0" smtClean="0"/>
              <a:t>Then they began to push the Germans back.</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Allies launched a massive offensive in the Argonne Forest on Sept 26, 1918.  In less than 6 weeks, the </a:t>
            </a:r>
            <a:r>
              <a:rPr lang="en-US" dirty="0" err="1" smtClean="0"/>
              <a:t>kaiser</a:t>
            </a:r>
            <a:r>
              <a:rPr lang="en-US" dirty="0" smtClean="0"/>
              <a:t> raced into exile and the Germans asked for peace.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pic>
        <p:nvPicPr>
          <p:cNvPr id="4" name="Content Placeholder 3" descr="Czar's family.jpg"/>
          <p:cNvPicPr>
            <a:picLocks noGrp="1" noChangeAspect="1"/>
          </p:cNvPicPr>
          <p:nvPr>
            <p:ph idx="1"/>
          </p:nvPr>
        </p:nvPicPr>
        <p:blipFill>
          <a:blip r:embed="rId2" cstate="print"/>
          <a:stretch>
            <a:fillRect/>
          </a:stretch>
        </p:blipFill>
        <p:spPr>
          <a:xfrm>
            <a:off x="3423444" y="1647825"/>
            <a:ext cx="2343150" cy="1952625"/>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Armistice was signed on 11-11-1918, ending the war.</a:t>
            </a:r>
          </a:p>
          <a:p>
            <a:r>
              <a:rPr lang="en-US" dirty="0" smtClean="0"/>
              <a:t>We used to celebrate that day as </a:t>
            </a:r>
            <a:r>
              <a:rPr lang="en-US" b="1" dirty="0" smtClean="0"/>
              <a:t>Armistice Day</a:t>
            </a:r>
            <a:r>
              <a:rPr lang="en-US" dirty="0" smtClean="0"/>
              <a:t>; now it is </a:t>
            </a:r>
            <a:r>
              <a:rPr lang="en-US" b="1" dirty="0" smtClean="0"/>
              <a:t>Veteran’s Day</a:t>
            </a:r>
            <a:r>
              <a:rPr lang="en-US" dirty="0" smtClean="0"/>
              <a:t>.</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Germans, at this point, found Wilson’s Fourteen Points to be fairly attractive, but the other European leaders were having none of it.</a:t>
            </a:r>
          </a:p>
          <a:p>
            <a:r>
              <a:rPr lang="en-US" dirty="0" smtClean="0"/>
              <a:t>Wilson went to Europe himself to help negotiate the peace because he wanted to implement his Fourteen Points.</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Wilson made a crucial mistake: he failed to take any Republican senators with him to Europe.  They were in control of the Senate and he would need their help to get the Treaty ratified by the U.S. Senate as the Constitution requires.</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Big Four:</a:t>
            </a:r>
          </a:p>
          <a:p>
            <a:pPr lvl="1"/>
            <a:r>
              <a:rPr lang="en-US" dirty="0" smtClean="0"/>
              <a:t>President Woodrow Wilson – U.S.</a:t>
            </a:r>
          </a:p>
          <a:p>
            <a:pPr lvl="1"/>
            <a:r>
              <a:rPr lang="en-US" dirty="0" smtClean="0"/>
              <a:t>Premier Georges Clemenceau – France</a:t>
            </a:r>
          </a:p>
          <a:p>
            <a:pPr lvl="1"/>
            <a:r>
              <a:rPr lang="en-US" dirty="0" smtClean="0"/>
              <a:t>Premier </a:t>
            </a:r>
            <a:r>
              <a:rPr lang="en-US" dirty="0" err="1" smtClean="0"/>
              <a:t>Vittorio</a:t>
            </a:r>
            <a:r>
              <a:rPr lang="en-US" dirty="0" smtClean="0"/>
              <a:t> Orlando – Italy</a:t>
            </a:r>
          </a:p>
          <a:p>
            <a:pPr lvl="1"/>
            <a:r>
              <a:rPr lang="en-US" dirty="0" smtClean="0"/>
              <a:t>Prime Minister David Lloyd George – G.B.</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France wanted revenge on Germany and the territory of Alsace-Lorraine which she and Germany had fought over for decades.</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Italy, having first been among the Central Powers, later changed sides and wanted some of the “spoils of war.”</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Britain wanted to make Germany pay its </a:t>
            </a:r>
            <a:r>
              <a:rPr lang="en-US" b="1" dirty="0" smtClean="0"/>
              <a:t>war debt </a:t>
            </a:r>
            <a:r>
              <a:rPr lang="en-US" dirty="0" smtClean="0"/>
              <a:t>to the United States, which was very large at this point.  </a:t>
            </a:r>
          </a:p>
          <a:p>
            <a:r>
              <a:rPr lang="en-US" dirty="0" smtClean="0"/>
              <a:t>The British were out for </a:t>
            </a:r>
            <a:r>
              <a:rPr lang="en-US" b="1" dirty="0" smtClean="0"/>
              <a:t>revenge</a:t>
            </a:r>
            <a:r>
              <a:rPr lang="en-US" dirty="0" smtClean="0"/>
              <a:t> as well.</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Treaty of Versailles was signed on June 28, 1919.</a:t>
            </a:r>
          </a:p>
          <a:p>
            <a:pPr lvl="1"/>
            <a:r>
              <a:rPr lang="en-US" dirty="0" smtClean="0"/>
              <a:t>Germans had to sign a “war-guilt” clause </a:t>
            </a:r>
            <a:r>
              <a:rPr lang="en-US" b="1" dirty="0" smtClean="0"/>
              <a:t>admitting all fault </a:t>
            </a:r>
            <a:r>
              <a:rPr lang="en-US" dirty="0" smtClean="0"/>
              <a:t>for the war.</a:t>
            </a:r>
          </a:p>
          <a:p>
            <a:pPr lvl="1"/>
            <a:r>
              <a:rPr lang="en-US" dirty="0" smtClean="0"/>
              <a:t>They had to pay whatever the Allies demanded, which were </a:t>
            </a:r>
            <a:r>
              <a:rPr lang="en-US" b="1" dirty="0" smtClean="0"/>
              <a:t>huge reparation payments</a:t>
            </a:r>
            <a:r>
              <a:rPr lang="en-US" dirty="0" smtClean="0"/>
              <a:t>, not just the war damages, but what it cost the British and French to fight the war as well.</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Two of Wilson’s Fourteen Points made it into the treaty.</a:t>
            </a:r>
          </a:p>
          <a:p>
            <a:pPr lvl="1"/>
            <a:r>
              <a:rPr lang="en-US" dirty="0" smtClean="0"/>
              <a:t>Self-determination for European peoples</a:t>
            </a:r>
          </a:p>
          <a:p>
            <a:pPr lvl="1"/>
            <a:r>
              <a:rPr lang="en-US" dirty="0" smtClean="0"/>
              <a:t>Formation of the League of Nations</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Quite a few new nations were created: Latvia, Lithuania, Czechoslovakia, etc.</a:t>
            </a:r>
          </a:p>
          <a:p>
            <a:r>
              <a:rPr lang="en-US" dirty="0" smtClean="0"/>
              <a:t>Germany’s boundaries were changed, and some Germans found themselves living under foreign governments.</a:t>
            </a:r>
          </a:p>
          <a:p>
            <a:r>
              <a:rPr lang="en-US" dirty="0" smtClean="0"/>
              <a:t>All of this became fodder for the rise of Hitler and the Nazis a dozen or so years later.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Another granddaughter became Queen of Romania.</a:t>
            </a:r>
          </a:p>
          <a:p>
            <a:r>
              <a:rPr lang="en-US" dirty="0" smtClean="0"/>
              <a:t>A great-granddaughter became Queen of Yugoslavia.</a:t>
            </a:r>
          </a:p>
          <a:p>
            <a:r>
              <a:rPr lang="en-US" dirty="0" smtClean="0"/>
              <a:t>Another great-granddaughter became Queen of Greece.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smtClean="0"/>
              <a:t>Her great-great grandson is the present day King of Spain.</a:t>
            </a:r>
          </a:p>
          <a:p>
            <a:endParaRPr lang="en-US" dirty="0" smtClean="0"/>
          </a:p>
          <a:p>
            <a:endParaRPr lang="en-US" dirty="0" smtClean="0"/>
          </a:p>
          <a:p>
            <a:endParaRPr lang="en-US" dirty="0" smtClean="0"/>
          </a:p>
          <a:p>
            <a:endParaRPr lang="en-US" dirty="0" smtClean="0"/>
          </a:p>
          <a:p>
            <a:endParaRPr lang="en-US" dirty="0" smtClean="0"/>
          </a:p>
          <a:p>
            <a:r>
              <a:rPr lang="en-US" dirty="0" smtClean="0"/>
              <a:t>Her great granddaughter is the present day Queen of England.</a:t>
            </a:r>
          </a:p>
          <a:p>
            <a:endParaRPr lang="en-US" dirty="0"/>
          </a:p>
        </p:txBody>
      </p:sp>
      <p:pic>
        <p:nvPicPr>
          <p:cNvPr id="4" name="Picture 3" descr="King Juan Carlos and Mrs. Obama.jpg"/>
          <p:cNvPicPr>
            <a:picLocks noChangeAspect="1"/>
          </p:cNvPicPr>
          <p:nvPr/>
        </p:nvPicPr>
        <p:blipFill>
          <a:blip r:embed="rId2" cstate="print"/>
          <a:stretch>
            <a:fillRect/>
          </a:stretch>
        </p:blipFill>
        <p:spPr>
          <a:xfrm>
            <a:off x="990600" y="1524000"/>
            <a:ext cx="2505075" cy="1819275"/>
          </a:xfrm>
          <a:prstGeom prst="rect">
            <a:avLst/>
          </a:prstGeom>
        </p:spPr>
      </p:pic>
      <p:pic>
        <p:nvPicPr>
          <p:cNvPr id="5" name="Picture 4" descr="Queen Elizabeth II.jpg"/>
          <p:cNvPicPr>
            <a:picLocks noChangeAspect="1"/>
          </p:cNvPicPr>
          <p:nvPr/>
        </p:nvPicPr>
        <p:blipFill>
          <a:blip r:embed="rId3" cstate="print"/>
          <a:stretch>
            <a:fillRect/>
          </a:stretch>
        </p:blipFill>
        <p:spPr>
          <a:xfrm>
            <a:off x="5334000" y="1066800"/>
            <a:ext cx="1914525" cy="239077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“Progressive Era”</a:t>
            </a:r>
            <a:endParaRPr lang="en-US" dirty="0"/>
          </a:p>
        </p:txBody>
      </p:sp>
      <p:sp>
        <p:nvSpPr>
          <p:cNvPr id="3" name="Content Placeholder 2"/>
          <p:cNvSpPr>
            <a:spLocks noGrp="1"/>
          </p:cNvSpPr>
          <p:nvPr>
            <p:ph idx="1"/>
          </p:nvPr>
        </p:nvSpPr>
        <p:spPr/>
        <p:txBody>
          <a:bodyPr/>
          <a:lstStyle/>
          <a:p>
            <a:r>
              <a:rPr lang="en-US" dirty="0" smtClean="0"/>
              <a:t>People believed that the world was getting better through science and the power of mankind.</a:t>
            </a:r>
          </a:p>
          <a:p>
            <a:r>
              <a:rPr lang="en-US" dirty="0" smtClean="0"/>
              <a:t>Rise of industrialism</a:t>
            </a:r>
          </a:p>
          <a:p>
            <a:pPr lvl="1"/>
            <a:r>
              <a:rPr lang="en-US" dirty="0" smtClean="0"/>
              <a:t>Higher standard of living</a:t>
            </a:r>
          </a:p>
          <a:p>
            <a:pPr lvl="1"/>
            <a:r>
              <a:rPr lang="en-US" dirty="0" smtClean="0"/>
              <a:t>Diseases eradicated</a:t>
            </a:r>
          </a:p>
          <a:p>
            <a:pPr lvl="1"/>
            <a:r>
              <a:rPr lang="en-US" dirty="0" smtClean="0"/>
              <a:t>Efforts at international peace &amp; cooperation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577</TotalTime>
  <Words>1921</Words>
  <Application>Microsoft Office PowerPoint</Application>
  <PresentationFormat>On-screen Show (4:3)</PresentationFormat>
  <Paragraphs>215</Paragraphs>
  <Slides>69</Slides>
  <Notes>0</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Aspect</vt:lpstr>
      <vt:lpstr>The Great War</vt:lpstr>
      <vt:lpstr>Queen Victoria 1837-1901</vt:lpstr>
      <vt:lpstr>Her descendants ruled Europe</vt:lpstr>
      <vt:lpstr>Her descendants ruled Europe</vt:lpstr>
      <vt:lpstr>Her descendants ruled Europe</vt:lpstr>
      <vt:lpstr>Her descendants ruled Europe</vt:lpstr>
      <vt:lpstr>Slide 7</vt:lpstr>
      <vt:lpstr>Slide 8</vt:lpstr>
      <vt:lpstr>The “Progressive Era”</vt:lpstr>
      <vt:lpstr>Slide 10</vt:lpstr>
      <vt:lpstr>Reasons to Fear War (James 4:1) </vt:lpstr>
      <vt:lpstr>Steps Toward War</vt:lpstr>
      <vt:lpstr>Steps Toward War</vt:lpstr>
      <vt:lpstr>Steps Toward War</vt:lpstr>
      <vt:lpstr>The Powder Keg of Europe</vt:lpstr>
      <vt:lpstr>The Catalyst: Assassination</vt:lpstr>
      <vt:lpstr>Archduke Franz Ferdinand &amp; Sophie</vt:lpstr>
      <vt:lpstr>The Result</vt:lpstr>
      <vt:lpstr>Slide 19</vt:lpstr>
      <vt:lpstr>Slide 20</vt:lpstr>
      <vt:lpstr>The Web of War</vt:lpstr>
      <vt:lpstr>The Web of War</vt:lpstr>
      <vt:lpstr>Slide 23</vt:lpstr>
      <vt:lpstr>The Tangled Web</vt:lpstr>
      <vt:lpstr>The Tangled Web</vt:lpstr>
      <vt:lpstr>The Tangled Web</vt:lpstr>
      <vt:lpstr>The Tangled Web</vt:lpstr>
      <vt:lpstr>Sequence of Events</vt:lpstr>
      <vt:lpstr>Slide 29</vt:lpstr>
      <vt:lpstr>A Two-Front War</vt:lpstr>
      <vt:lpstr> A Two-Front War</vt:lpstr>
      <vt:lpstr>The Course of the War</vt:lpstr>
      <vt:lpstr>The Course of the War</vt:lpstr>
      <vt:lpstr>New Weapons of War</vt:lpstr>
      <vt:lpstr>War at Sea</vt:lpstr>
      <vt:lpstr>Slide 36</vt:lpstr>
      <vt:lpstr>Slide 37</vt:lpstr>
      <vt:lpstr>Slide 38</vt:lpstr>
      <vt:lpstr>Slide 39</vt:lpstr>
      <vt:lpstr>Slide 40</vt:lpstr>
      <vt:lpstr>Slide 41</vt:lpstr>
      <vt:lpstr>Slide 42</vt:lpstr>
      <vt:lpstr>Slide 43</vt:lpstr>
      <vt:lpstr>U.S. Involvement</vt:lpstr>
      <vt:lpstr>The Zimmerman Telegraph</vt:lpstr>
      <vt:lpstr>U.S. Enters the War</vt:lpstr>
      <vt:lpstr>Propaganda</vt:lpstr>
      <vt:lpstr>Slide 48</vt:lpstr>
      <vt:lpstr>Slide 49</vt:lpstr>
      <vt:lpstr>Slide 50</vt:lpstr>
      <vt:lpstr>Slide 51</vt:lpstr>
      <vt:lpstr>Wilson’s Fourteen Points</vt:lpstr>
      <vt:lpstr>Slide 53</vt:lpstr>
      <vt:lpstr>Slide 54</vt:lpstr>
      <vt:lpstr>Slide 55</vt:lpstr>
      <vt:lpstr>Slide 56</vt:lpstr>
      <vt:lpstr>Slide 57</vt:lpstr>
      <vt:lpstr>Slide 58</vt:lpstr>
      <vt:lpstr>Slide 59</vt:lpstr>
      <vt:lpstr>Slide 60</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War</dc:title>
  <dc:creator>Cotton Blossom</dc:creator>
  <cp:lastModifiedBy>Alice Purcell</cp:lastModifiedBy>
  <cp:revision>82</cp:revision>
  <dcterms:created xsi:type="dcterms:W3CDTF">2010-10-16T00:07:45Z</dcterms:created>
  <dcterms:modified xsi:type="dcterms:W3CDTF">2013-03-22T14:50:30Z</dcterms:modified>
</cp:coreProperties>
</file>